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70" r:id="rId13"/>
    <p:sldId id="271" r:id="rId14"/>
    <p:sldId id="272" r:id="rId15"/>
    <p:sldId id="273" r:id="rId16"/>
    <p:sldId id="274" r:id="rId17"/>
    <p:sldId id="267" r:id="rId18"/>
    <p:sldId id="268" r:id="rId19"/>
    <p:sldId id="269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582B1A-D94D-4592-98D4-3311E58E3ADA}" v="1" dt="2023-11-22T01:47:06.76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8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m Gibbons" userId="5fbad6dbf25f0e81" providerId="LiveId" clId="{DA582B1A-D94D-4592-98D4-3311E58E3ADA}"/>
    <pc:docChg chg="undo custSel addSld delSld modSld">
      <pc:chgData name="Adam Gibbons" userId="5fbad6dbf25f0e81" providerId="LiveId" clId="{DA582B1A-D94D-4592-98D4-3311E58E3ADA}" dt="2023-11-22T01:47:21.170" v="3" actId="47"/>
      <pc:docMkLst>
        <pc:docMk/>
      </pc:docMkLst>
      <pc:sldChg chg="modSp mod">
        <pc:chgData name="Adam Gibbons" userId="5fbad6dbf25f0e81" providerId="LiveId" clId="{DA582B1A-D94D-4592-98D4-3311E58E3ADA}" dt="2023-11-22T01:47:06.839" v="1" actId="27636"/>
        <pc:sldMkLst>
          <pc:docMk/>
          <pc:sldMk cId="0" sldId="258"/>
        </pc:sldMkLst>
        <pc:spChg chg="mod">
          <ac:chgData name="Adam Gibbons" userId="5fbad6dbf25f0e81" providerId="LiveId" clId="{DA582B1A-D94D-4592-98D4-3311E58E3ADA}" dt="2023-11-22T01:47:06.839" v="1" actId="27636"/>
          <ac:spMkLst>
            <pc:docMk/>
            <pc:sldMk cId="0" sldId="258"/>
            <ac:spMk id="215" creationId="{00000000-0000-0000-0000-000000000000}"/>
          </ac:spMkLst>
        </pc:spChg>
      </pc:sldChg>
      <pc:sldChg chg="add del">
        <pc:chgData name="Adam Gibbons" userId="5fbad6dbf25f0e81" providerId="LiveId" clId="{DA582B1A-D94D-4592-98D4-3311E58E3ADA}" dt="2023-11-22T01:47:21.170" v="3" actId="47"/>
        <pc:sldMkLst>
          <pc:docMk/>
          <pc:sldMk cId="0" sldId="266"/>
        </pc:sldMkLst>
      </pc:sldChg>
      <pc:sldChg chg="add">
        <pc:chgData name="Adam Gibbons" userId="5fbad6dbf25f0e81" providerId="LiveId" clId="{DA582B1A-D94D-4592-98D4-3311E58E3ADA}" dt="2023-11-22T01:47:06.760" v="0"/>
        <pc:sldMkLst>
          <pc:docMk/>
          <pc:sldMk cId="0" sldId="270"/>
        </pc:sldMkLst>
      </pc:sldChg>
      <pc:sldChg chg="add">
        <pc:chgData name="Adam Gibbons" userId="5fbad6dbf25f0e81" providerId="LiveId" clId="{DA582B1A-D94D-4592-98D4-3311E58E3ADA}" dt="2023-11-22T01:47:06.760" v="0"/>
        <pc:sldMkLst>
          <pc:docMk/>
          <pc:sldMk cId="37216018" sldId="271"/>
        </pc:sldMkLst>
      </pc:sldChg>
      <pc:sldChg chg="add">
        <pc:chgData name="Adam Gibbons" userId="5fbad6dbf25f0e81" providerId="LiveId" clId="{DA582B1A-D94D-4592-98D4-3311E58E3ADA}" dt="2023-11-22T01:47:06.760" v="0"/>
        <pc:sldMkLst>
          <pc:docMk/>
          <pc:sldMk cId="0" sldId="272"/>
        </pc:sldMkLst>
      </pc:sldChg>
      <pc:sldChg chg="add">
        <pc:chgData name="Adam Gibbons" userId="5fbad6dbf25f0e81" providerId="LiveId" clId="{DA582B1A-D94D-4592-98D4-3311E58E3ADA}" dt="2023-11-22T01:47:06.760" v="0"/>
        <pc:sldMkLst>
          <pc:docMk/>
          <pc:sldMk cId="2493516749" sldId="273"/>
        </pc:sldMkLst>
      </pc:sldChg>
      <pc:sldChg chg="add">
        <pc:chgData name="Adam Gibbons" userId="5fbad6dbf25f0e81" providerId="LiveId" clId="{DA582B1A-D94D-4592-98D4-3311E58E3ADA}" dt="2023-11-22T01:47:06.760" v="0"/>
        <pc:sldMkLst>
          <pc:docMk/>
          <pc:sldMk cId="1403111717" sldId="274"/>
        </pc:sldMkLst>
      </pc:sldChg>
    </pc:docChg>
  </pc:docChgLst>
</pc:chgInfo>
</file>

<file path=ppt/media/image1.png>
</file>

<file path=ppt/media/image2.jpeg>
</file>

<file path=ppt/media/image3.tif>
</file>

<file path=ppt/media/image4.tif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06" name="Shape 20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2_with image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Rectangle 6"/>
          <p:cNvSpPr/>
          <p:nvPr/>
        </p:nvSpPr>
        <p:spPr>
          <a:xfrm>
            <a:off x="-2672727" y="8578915"/>
            <a:ext cx="2287551" cy="1208921"/>
          </a:xfrm>
          <a:prstGeom prst="rect">
            <a:avLst/>
          </a:prstGeom>
          <a:solidFill>
            <a:srgbClr val="ECB748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0" name="Rectangle 7"/>
          <p:cNvSpPr/>
          <p:nvPr/>
        </p:nvSpPr>
        <p:spPr>
          <a:xfrm>
            <a:off x="-2643810" y="553998"/>
            <a:ext cx="2258635" cy="1198247"/>
          </a:xfrm>
          <a:prstGeom prst="rect">
            <a:avLst/>
          </a:prstGeom>
          <a:solidFill>
            <a:srgbClr val="1C1C1C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1" name="Rectangle 8"/>
          <p:cNvSpPr/>
          <p:nvPr/>
        </p:nvSpPr>
        <p:spPr>
          <a:xfrm>
            <a:off x="-2672727" y="7186852"/>
            <a:ext cx="2287551" cy="1213555"/>
          </a:xfrm>
          <a:prstGeom prst="rect">
            <a:avLst/>
          </a:prstGeom>
          <a:solidFill>
            <a:srgbClr val="E0D5C0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2" name="Rectangle 9"/>
          <p:cNvSpPr/>
          <p:nvPr/>
        </p:nvSpPr>
        <p:spPr>
          <a:xfrm>
            <a:off x="-2672725" y="1883787"/>
            <a:ext cx="2258634" cy="1198247"/>
          </a:xfrm>
          <a:prstGeom prst="rect">
            <a:avLst/>
          </a:prstGeom>
          <a:solidFill>
            <a:srgbClr val="E3E3E3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3" name="Rectangle 10"/>
          <p:cNvSpPr/>
          <p:nvPr/>
        </p:nvSpPr>
        <p:spPr>
          <a:xfrm>
            <a:off x="-2672727" y="9966345"/>
            <a:ext cx="2258631" cy="1208921"/>
          </a:xfrm>
          <a:prstGeom prst="rect">
            <a:avLst/>
          </a:prstGeom>
          <a:solidFill>
            <a:srgbClr val="B3C9CD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4" name="Rectangle 11"/>
          <p:cNvSpPr/>
          <p:nvPr/>
        </p:nvSpPr>
        <p:spPr>
          <a:xfrm>
            <a:off x="-2672727" y="4537904"/>
            <a:ext cx="2258631" cy="1167731"/>
          </a:xfrm>
          <a:prstGeom prst="rect">
            <a:avLst/>
          </a:prstGeom>
          <a:solidFill>
            <a:srgbClr val="F5F3EF"/>
          </a:solidFill>
          <a:ln w="12700">
            <a:solidFill>
              <a:srgbClr val="1C1C1C"/>
            </a:solidFill>
            <a:miter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5" name="Straight Connector 12"/>
          <p:cNvSpPr/>
          <p:nvPr/>
        </p:nvSpPr>
        <p:spPr>
          <a:xfrm flipH="1">
            <a:off x="-458738" y="553997"/>
            <a:ext cx="1" cy="1198248"/>
          </a:xfrm>
          <a:prstGeom prst="line">
            <a:avLst/>
          </a:prstGeom>
          <a:ln w="165100">
            <a:solidFill>
              <a:srgbClr val="D9C07F"/>
            </a:solidFill>
            <a:miter/>
          </a:ln>
        </p:spPr>
        <p:txBody>
          <a:bodyPr tIns="91439" bIns="91439"/>
          <a:lstStyle/>
          <a:p>
            <a:pPr algn="l" defTabSz="914400">
              <a:defRPr sz="36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56" name="TextBox 13"/>
          <p:cNvSpPr txBox="1"/>
          <p:nvPr/>
        </p:nvSpPr>
        <p:spPr>
          <a:xfrm>
            <a:off x="-2552369" y="553998"/>
            <a:ext cx="1159805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Black</a:t>
            </a:r>
            <a:br/>
            <a:r>
              <a:t>1c1c1c</a:t>
            </a:r>
          </a:p>
        </p:txBody>
      </p:sp>
      <p:sp>
        <p:nvSpPr>
          <p:cNvPr id="157" name="TextBox 14"/>
          <p:cNvSpPr txBox="1"/>
          <p:nvPr/>
        </p:nvSpPr>
        <p:spPr>
          <a:xfrm>
            <a:off x="-2581287" y="4537904"/>
            <a:ext cx="1188723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White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FFFFFF</a:t>
            </a:r>
          </a:p>
        </p:txBody>
      </p:sp>
      <p:sp>
        <p:nvSpPr>
          <p:cNvPr id="158" name="TextBox 15"/>
          <p:cNvSpPr txBox="1"/>
          <p:nvPr/>
        </p:nvSpPr>
        <p:spPr>
          <a:xfrm>
            <a:off x="-2552369" y="1873748"/>
            <a:ext cx="1441789" cy="865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Light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E4E4E4</a:t>
            </a:r>
          </a:p>
        </p:txBody>
      </p:sp>
      <p:sp>
        <p:nvSpPr>
          <p:cNvPr id="159" name="Rectangle 16"/>
          <p:cNvSpPr/>
          <p:nvPr/>
        </p:nvSpPr>
        <p:spPr>
          <a:xfrm>
            <a:off x="-2672727" y="3210846"/>
            <a:ext cx="2258631" cy="1198247"/>
          </a:xfrm>
          <a:prstGeom prst="rect">
            <a:avLst/>
          </a:prstGeom>
          <a:solidFill>
            <a:srgbClr val="777777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0" name="TextBox 17"/>
          <p:cNvSpPr txBox="1"/>
          <p:nvPr/>
        </p:nvSpPr>
        <p:spPr>
          <a:xfrm>
            <a:off x="-2511729" y="3248693"/>
            <a:ext cx="1401149" cy="865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Dark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777777</a:t>
            </a:r>
          </a:p>
        </p:txBody>
      </p:sp>
      <p:sp>
        <p:nvSpPr>
          <p:cNvPr id="161" name="TextBox 18"/>
          <p:cNvSpPr txBox="1"/>
          <p:nvPr/>
        </p:nvSpPr>
        <p:spPr>
          <a:xfrm>
            <a:off x="-2581287" y="7176812"/>
            <a:ext cx="1188723" cy="865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Sand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E0D5C0</a:t>
            </a:r>
          </a:p>
        </p:txBody>
      </p:sp>
      <p:sp>
        <p:nvSpPr>
          <p:cNvPr id="162" name="TextBox 19"/>
          <p:cNvSpPr txBox="1"/>
          <p:nvPr/>
        </p:nvSpPr>
        <p:spPr>
          <a:xfrm>
            <a:off x="-2581287" y="8578915"/>
            <a:ext cx="1188723" cy="860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</a:t>
            </a:r>
            <a:br/>
            <a:r>
              <a:t>ECB748</a:t>
            </a:r>
          </a:p>
        </p:txBody>
      </p:sp>
      <p:sp>
        <p:nvSpPr>
          <p:cNvPr id="163" name="TextBox 20"/>
          <p:cNvSpPr txBox="1"/>
          <p:nvPr/>
        </p:nvSpPr>
        <p:spPr>
          <a:xfrm>
            <a:off x="-2581287" y="9966466"/>
            <a:ext cx="1188723" cy="860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Sky</a:t>
            </a:r>
            <a:br/>
            <a:r>
              <a:t>B3C9CD</a:t>
            </a:r>
          </a:p>
        </p:txBody>
      </p:sp>
      <p:sp>
        <p:nvSpPr>
          <p:cNvPr id="164" name="Rectangle 21"/>
          <p:cNvSpPr/>
          <p:nvPr/>
        </p:nvSpPr>
        <p:spPr>
          <a:xfrm>
            <a:off x="-2672727" y="5834445"/>
            <a:ext cx="2287551" cy="1213555"/>
          </a:xfrm>
          <a:prstGeom prst="rect">
            <a:avLst/>
          </a:prstGeom>
          <a:solidFill>
            <a:srgbClr val="F5F3EF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65" name="TextBox 22"/>
          <p:cNvSpPr txBox="1"/>
          <p:nvPr/>
        </p:nvSpPr>
        <p:spPr>
          <a:xfrm>
            <a:off x="-2581287" y="5867536"/>
            <a:ext cx="1188723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Cream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F5F3EF</a:t>
            </a:r>
          </a:p>
        </p:txBody>
      </p:sp>
      <p:sp>
        <p:nvSpPr>
          <p:cNvPr id="166" name="TextBox 25"/>
          <p:cNvSpPr txBox="1"/>
          <p:nvPr/>
        </p:nvSpPr>
        <p:spPr>
          <a:xfrm>
            <a:off x="-2665351" y="-1"/>
            <a:ext cx="2075751" cy="483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914400">
              <a:defRPr spc="200">
                <a:solidFill>
                  <a:srgbClr val="1C1C1C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Colors:</a:t>
            </a:r>
          </a:p>
        </p:txBody>
      </p:sp>
      <p:sp>
        <p:nvSpPr>
          <p:cNvPr id="167" name="Title Text"/>
          <p:cNvSpPr txBox="1">
            <a:spLocks noGrp="1"/>
          </p:cNvSpPr>
          <p:nvPr>
            <p:ph type="title"/>
          </p:nvPr>
        </p:nvSpPr>
        <p:spPr>
          <a:xfrm>
            <a:off x="1261853" y="9867014"/>
            <a:ext cx="10256045" cy="2611000"/>
          </a:xfrm>
          <a:prstGeom prst="rect">
            <a:avLst/>
          </a:prstGeom>
        </p:spPr>
        <p:txBody>
          <a:bodyPr lIns="91439" tIns="91439" rIns="91439" bIns="91439" anchor="b"/>
          <a:lstStyle>
            <a:lvl1pPr defTabSz="1828800">
              <a:lnSpc>
                <a:spcPct val="90000"/>
              </a:lnSpc>
              <a:defRPr sz="8000" b="0" spc="0">
                <a:solidFill>
                  <a:srgbClr val="E0D5C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pic>
        <p:nvPicPr>
          <p:cNvPr id="168" name="Picture 12" descr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53" y="1293693"/>
            <a:ext cx="4821794" cy="1047046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traight Connector 9"/>
          <p:cNvSpPr/>
          <p:nvPr/>
        </p:nvSpPr>
        <p:spPr>
          <a:xfrm flipH="1">
            <a:off x="12212319" y="-115086"/>
            <a:ext cx="1" cy="13831086"/>
          </a:xfrm>
          <a:prstGeom prst="line">
            <a:avLst/>
          </a:prstGeom>
          <a:ln w="12700">
            <a:solidFill>
              <a:srgbClr val="D9C07F"/>
            </a:solidFill>
            <a:miter/>
          </a:ln>
        </p:spPr>
        <p:txBody>
          <a:bodyPr tIns="91439" bIns="91439"/>
          <a:lstStyle/>
          <a:p>
            <a:pPr algn="l" defTabSz="914400">
              <a:defRPr sz="36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pic>
        <p:nvPicPr>
          <p:cNvPr id="170" name="Picture 2" descr="Picture 2"/>
          <p:cNvPicPr>
            <a:picLocks noChangeAspect="1"/>
          </p:cNvPicPr>
          <p:nvPr/>
        </p:nvPicPr>
        <p:blipFill>
          <a:blip r:embed="rId3">
            <a:alphaModFix amt="57000"/>
          </a:blip>
          <a:srcRect l="33931" t="9698" r="21187"/>
          <a:stretch>
            <a:fillRect/>
          </a:stretch>
        </p:blipFill>
        <p:spPr>
          <a:xfrm>
            <a:off x="12227587" y="-2"/>
            <a:ext cx="12156410" cy="13677638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400">
              <a:defRPr sz="24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 1">
    <p:bg>
      <p:bgPr>
        <a:solidFill>
          <a:srgbClr val="1C1C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Rectangle 6"/>
          <p:cNvSpPr/>
          <p:nvPr/>
        </p:nvSpPr>
        <p:spPr>
          <a:xfrm>
            <a:off x="-2672727" y="8578915"/>
            <a:ext cx="2287551" cy="1208921"/>
          </a:xfrm>
          <a:prstGeom prst="rect">
            <a:avLst/>
          </a:prstGeom>
          <a:solidFill>
            <a:srgbClr val="ECB748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79" name="Rectangle 7"/>
          <p:cNvSpPr/>
          <p:nvPr/>
        </p:nvSpPr>
        <p:spPr>
          <a:xfrm>
            <a:off x="-2643810" y="553998"/>
            <a:ext cx="2258635" cy="1198247"/>
          </a:xfrm>
          <a:prstGeom prst="rect">
            <a:avLst/>
          </a:prstGeom>
          <a:solidFill>
            <a:srgbClr val="1C1C1C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0" name="Rectangle 8"/>
          <p:cNvSpPr/>
          <p:nvPr/>
        </p:nvSpPr>
        <p:spPr>
          <a:xfrm>
            <a:off x="-2672727" y="7186852"/>
            <a:ext cx="2287551" cy="1213555"/>
          </a:xfrm>
          <a:prstGeom prst="rect">
            <a:avLst/>
          </a:prstGeom>
          <a:solidFill>
            <a:srgbClr val="E0D5C0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1" name="Rectangle 9"/>
          <p:cNvSpPr/>
          <p:nvPr/>
        </p:nvSpPr>
        <p:spPr>
          <a:xfrm>
            <a:off x="-2672725" y="1883787"/>
            <a:ext cx="2258634" cy="1198247"/>
          </a:xfrm>
          <a:prstGeom prst="rect">
            <a:avLst/>
          </a:prstGeom>
          <a:solidFill>
            <a:srgbClr val="E3E3E3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2" name="Rectangle 10"/>
          <p:cNvSpPr/>
          <p:nvPr/>
        </p:nvSpPr>
        <p:spPr>
          <a:xfrm>
            <a:off x="-2672727" y="9966345"/>
            <a:ext cx="2258631" cy="1208921"/>
          </a:xfrm>
          <a:prstGeom prst="rect">
            <a:avLst/>
          </a:prstGeom>
          <a:solidFill>
            <a:srgbClr val="B3C9CD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3" name="Rectangle 11"/>
          <p:cNvSpPr/>
          <p:nvPr/>
        </p:nvSpPr>
        <p:spPr>
          <a:xfrm>
            <a:off x="-2672727" y="4537904"/>
            <a:ext cx="2258631" cy="1167731"/>
          </a:xfrm>
          <a:prstGeom prst="rect">
            <a:avLst/>
          </a:prstGeom>
          <a:solidFill>
            <a:srgbClr val="F5F3EF"/>
          </a:solidFill>
          <a:ln w="12700">
            <a:solidFill>
              <a:srgbClr val="1C1C1C"/>
            </a:solidFill>
            <a:miter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4" name="Straight Connector 12"/>
          <p:cNvSpPr/>
          <p:nvPr/>
        </p:nvSpPr>
        <p:spPr>
          <a:xfrm flipH="1">
            <a:off x="-458738" y="553997"/>
            <a:ext cx="1" cy="1198248"/>
          </a:xfrm>
          <a:prstGeom prst="line">
            <a:avLst/>
          </a:prstGeom>
          <a:ln w="165100">
            <a:solidFill>
              <a:srgbClr val="D9C07F"/>
            </a:solidFill>
            <a:miter/>
          </a:ln>
        </p:spPr>
        <p:txBody>
          <a:bodyPr tIns="91439" bIns="91439"/>
          <a:lstStyle/>
          <a:p>
            <a:pPr algn="l" defTabSz="914400">
              <a:defRPr sz="36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5" name="TextBox 13"/>
          <p:cNvSpPr txBox="1"/>
          <p:nvPr/>
        </p:nvSpPr>
        <p:spPr>
          <a:xfrm>
            <a:off x="-2552369" y="553998"/>
            <a:ext cx="1159805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Black</a:t>
            </a:r>
            <a:br/>
            <a:r>
              <a:t>1c1c1c</a:t>
            </a:r>
          </a:p>
        </p:txBody>
      </p:sp>
      <p:sp>
        <p:nvSpPr>
          <p:cNvPr id="186" name="TextBox 14"/>
          <p:cNvSpPr txBox="1"/>
          <p:nvPr/>
        </p:nvSpPr>
        <p:spPr>
          <a:xfrm>
            <a:off x="-2581287" y="4537904"/>
            <a:ext cx="1188723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White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FFFFFF</a:t>
            </a:r>
          </a:p>
        </p:txBody>
      </p:sp>
      <p:sp>
        <p:nvSpPr>
          <p:cNvPr id="187" name="TextBox 15"/>
          <p:cNvSpPr txBox="1"/>
          <p:nvPr/>
        </p:nvSpPr>
        <p:spPr>
          <a:xfrm>
            <a:off x="-2552369" y="1873748"/>
            <a:ext cx="1441789" cy="865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Light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E4E4E4</a:t>
            </a:r>
          </a:p>
        </p:txBody>
      </p:sp>
      <p:sp>
        <p:nvSpPr>
          <p:cNvPr id="188" name="Rectangle 16"/>
          <p:cNvSpPr/>
          <p:nvPr/>
        </p:nvSpPr>
        <p:spPr>
          <a:xfrm>
            <a:off x="-2672727" y="3210846"/>
            <a:ext cx="2258631" cy="1198247"/>
          </a:xfrm>
          <a:prstGeom prst="rect">
            <a:avLst/>
          </a:prstGeom>
          <a:solidFill>
            <a:srgbClr val="777777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89" name="TextBox 17"/>
          <p:cNvSpPr txBox="1"/>
          <p:nvPr/>
        </p:nvSpPr>
        <p:spPr>
          <a:xfrm>
            <a:off x="-2511729" y="3248693"/>
            <a:ext cx="1401149" cy="8656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F5F3EF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Dark Grey</a:t>
            </a:r>
            <a:br/>
            <a:r>
              <a:rPr>
                <a:latin typeface="Calibri"/>
                <a:ea typeface="Calibri"/>
                <a:cs typeface="Calibri"/>
                <a:sym typeface="Calibri"/>
              </a:rPr>
              <a:t>777777</a:t>
            </a:r>
          </a:p>
        </p:txBody>
      </p:sp>
      <p:sp>
        <p:nvSpPr>
          <p:cNvPr id="190" name="TextBox 18"/>
          <p:cNvSpPr txBox="1"/>
          <p:nvPr/>
        </p:nvSpPr>
        <p:spPr>
          <a:xfrm>
            <a:off x="-2581287" y="7176812"/>
            <a:ext cx="1188723" cy="865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Sand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E0D5C0</a:t>
            </a:r>
          </a:p>
        </p:txBody>
      </p:sp>
      <p:sp>
        <p:nvSpPr>
          <p:cNvPr id="191" name="TextBox 19"/>
          <p:cNvSpPr txBox="1"/>
          <p:nvPr/>
        </p:nvSpPr>
        <p:spPr>
          <a:xfrm>
            <a:off x="-2581287" y="8578915"/>
            <a:ext cx="1188723" cy="860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Highlight</a:t>
            </a:r>
            <a:br/>
            <a:r>
              <a:t>ECB748</a:t>
            </a:r>
          </a:p>
        </p:txBody>
      </p:sp>
      <p:sp>
        <p:nvSpPr>
          <p:cNvPr id="192" name="TextBox 20"/>
          <p:cNvSpPr txBox="1"/>
          <p:nvPr/>
        </p:nvSpPr>
        <p:spPr>
          <a:xfrm>
            <a:off x="-2581287" y="9966466"/>
            <a:ext cx="1188723" cy="860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Calibri"/>
                <a:ea typeface="Calibri"/>
                <a:cs typeface="Calibri"/>
                <a:sym typeface="Calibri"/>
              </a:defRPr>
            </a:pPr>
            <a:r>
              <a:t>Sky</a:t>
            </a:r>
            <a:br/>
            <a:r>
              <a:t>B3C9CD</a:t>
            </a:r>
          </a:p>
        </p:txBody>
      </p:sp>
      <p:sp>
        <p:nvSpPr>
          <p:cNvPr id="193" name="Rectangle 21"/>
          <p:cNvSpPr/>
          <p:nvPr/>
        </p:nvSpPr>
        <p:spPr>
          <a:xfrm>
            <a:off x="-2672727" y="5834445"/>
            <a:ext cx="2287551" cy="1213555"/>
          </a:xfrm>
          <a:prstGeom prst="rect">
            <a:avLst/>
          </a:prstGeom>
          <a:solidFill>
            <a:srgbClr val="F5F3EF"/>
          </a:solidFill>
          <a:ln w="12700">
            <a:miter lim="400000"/>
          </a:ln>
        </p:spPr>
        <p:txBody>
          <a:bodyPr tIns="91439" bIns="91439" anchor="ctr"/>
          <a:lstStyle/>
          <a:p>
            <a:pPr defTabSz="914400">
              <a:defRPr sz="3600">
                <a:solidFill>
                  <a:srgbClr val="F5F3E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94" name="TextBox 22"/>
          <p:cNvSpPr txBox="1"/>
          <p:nvPr/>
        </p:nvSpPr>
        <p:spPr>
          <a:xfrm>
            <a:off x="-2581287" y="5867536"/>
            <a:ext cx="1188723" cy="900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/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Cream</a:t>
            </a:r>
          </a:p>
          <a:p>
            <a:pPr algn="l" defTabSz="914400">
              <a:lnSpc>
                <a:spcPct val="150000"/>
              </a:lnSpc>
              <a:defRPr sz="2000">
                <a:solidFill>
                  <a:srgbClr val="1C1C1C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F5F3EF</a:t>
            </a:r>
          </a:p>
        </p:txBody>
      </p:sp>
      <p:sp>
        <p:nvSpPr>
          <p:cNvPr id="195" name="TextBox 25"/>
          <p:cNvSpPr txBox="1"/>
          <p:nvPr/>
        </p:nvSpPr>
        <p:spPr>
          <a:xfrm>
            <a:off x="-2665351" y="-1"/>
            <a:ext cx="2075751" cy="483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>
            <a:spAutoFit/>
          </a:bodyPr>
          <a:lstStyle>
            <a:lvl1pPr algn="l" defTabSz="914400">
              <a:defRPr spc="200">
                <a:solidFill>
                  <a:srgbClr val="1C1C1C"/>
                </a:solidFill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Colors:</a:t>
            </a:r>
          </a:p>
        </p:txBody>
      </p:sp>
      <p:sp>
        <p:nvSpPr>
          <p:cNvPr id="196" name="Title Text"/>
          <p:cNvSpPr txBox="1">
            <a:spLocks noGrp="1"/>
          </p:cNvSpPr>
          <p:nvPr>
            <p:ph type="title"/>
          </p:nvPr>
        </p:nvSpPr>
        <p:spPr>
          <a:xfrm>
            <a:off x="1261852" y="8455187"/>
            <a:ext cx="16809954" cy="2611001"/>
          </a:xfrm>
          <a:prstGeom prst="rect">
            <a:avLst/>
          </a:prstGeom>
        </p:spPr>
        <p:txBody>
          <a:bodyPr lIns="91439" tIns="91439" rIns="91439" bIns="91439" anchor="b"/>
          <a:lstStyle>
            <a:lvl1pPr defTabSz="1828800">
              <a:lnSpc>
                <a:spcPct val="90000"/>
              </a:lnSpc>
              <a:defRPr sz="8000" b="0" spc="0">
                <a:solidFill>
                  <a:srgbClr val="E0D5C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97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61853" y="11532197"/>
            <a:ext cx="16809954" cy="1180503"/>
          </a:xfrm>
          <a:prstGeom prst="rect">
            <a:avLst/>
          </a:prstGeom>
        </p:spPr>
        <p:txBody>
          <a:bodyPr lIns="91439" tIns="91439" rIns="91439" bIns="91439"/>
          <a:lstStyle>
            <a:lvl1pPr marL="0" indent="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defTabSz="1828800">
              <a:spcBef>
                <a:spcPts val="2000"/>
              </a:spcBef>
              <a:buSzTx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Click To Edit Master Subtitle Style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98" name="Picture 12" descr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853" y="1293693"/>
            <a:ext cx="4821794" cy="1047046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785600" y="12344400"/>
            <a:ext cx="5689600" cy="736601"/>
          </a:xfrm>
          <a:prstGeom prst="rect">
            <a:avLst/>
          </a:prstGeom>
        </p:spPr>
        <p:txBody>
          <a:bodyPr lIns="91439" tIns="91439" rIns="91439" bIns="91439" anchor="ctr"/>
          <a:lstStyle>
            <a:lvl1pPr algn="r" defTabSz="914400">
              <a:defRPr sz="2400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itle 3"/>
          <p:cNvSpPr txBox="1">
            <a:spLocks noGrp="1"/>
          </p:cNvSpPr>
          <p:nvPr>
            <p:ph type="title"/>
          </p:nvPr>
        </p:nvSpPr>
        <p:spPr>
          <a:xfrm>
            <a:off x="1261853" y="9867014"/>
            <a:ext cx="10256046" cy="2611001"/>
          </a:xfrm>
          <a:prstGeom prst="rect">
            <a:avLst/>
          </a:prstGeom>
        </p:spPr>
        <p:txBody>
          <a:bodyPr/>
          <a:lstStyle/>
          <a:p>
            <a:r>
              <a:t>Title Text Arial 40 pt</a:t>
            </a:r>
          </a:p>
        </p:txBody>
      </p:sp>
      <p:sp>
        <p:nvSpPr>
          <p:cNvPr id="209" name="Date Placeholder 4"/>
          <p:cNvSpPr txBox="1"/>
          <p:nvPr/>
        </p:nvSpPr>
        <p:spPr>
          <a:xfrm>
            <a:off x="1343834" y="9236868"/>
            <a:ext cx="3295515" cy="52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 anchor="ctr">
            <a:spAutoFit/>
          </a:bodyPr>
          <a:lstStyle>
            <a:lvl1pPr algn="l" defTabSz="91440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March 16, 2022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utting it all togeth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Putting it all together </a:t>
            </a:r>
          </a:p>
        </p:txBody>
      </p:sp>
      <p:sp>
        <p:nvSpPr>
          <p:cNvPr id="240" name="Set up the initial Github workflow structure in the repository…"/>
          <p:cNvSpPr txBox="1">
            <a:spLocks noGrp="1"/>
          </p:cNvSpPr>
          <p:nvPr>
            <p:ph type="body" idx="1"/>
          </p:nvPr>
        </p:nvSpPr>
        <p:spPr>
          <a:xfrm>
            <a:off x="1206500" y="3320534"/>
            <a:ext cx="21971000" cy="9183982"/>
          </a:xfrm>
          <a:prstGeom prst="rect">
            <a:avLst/>
          </a:prstGeom>
        </p:spPr>
        <p:txBody>
          <a:bodyPr/>
          <a:lstStyle/>
          <a:p>
            <a:r>
              <a:t>Set up the initial Github workflow structure in the repository </a:t>
            </a:r>
          </a:p>
          <a:p>
            <a:r>
              <a:t>Develop a detailed pipeline.yaml configuration file that will build and push a docker image to a container registry </a:t>
            </a:r>
          </a:p>
          <a:p>
            <a:r>
              <a:t>Implement logging functionalities in the pipeline configuration to improve debugging and error transparency </a:t>
            </a:r>
          </a:p>
          <a:p>
            <a:r>
              <a:t>Deploy directly to our cluster from the container registry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Load balancer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Overview</a:t>
            </a:r>
          </a:p>
        </p:txBody>
      </p:sp>
      <p:sp>
        <p:nvSpPr>
          <p:cNvPr id="243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4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oad balancer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Inherent Difficulties With Overloaded Servers</a:t>
            </a:r>
            <a:endParaRPr dirty="0"/>
          </a:p>
        </p:txBody>
      </p:sp>
      <p:sp>
        <p:nvSpPr>
          <p:cNvPr id="17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A server can be overloaded with clients easily so we can send millions of messages making one server work too hard.</a:t>
            </a:r>
            <a:endParaRPr sz="3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6DCB29-B856-F260-7CF3-5904543DB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650" y="4601204"/>
            <a:ext cx="10877549" cy="725169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Load balancer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The Solution</a:t>
            </a:r>
            <a:endParaRPr dirty="0"/>
          </a:p>
        </p:txBody>
      </p:sp>
      <p:sp>
        <p:nvSpPr>
          <p:cNvPr id="17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3600" dirty="0"/>
              <a:t>A load balancer takes messages or data from clients and efficiently distributes the data to servers. </a:t>
            </a:r>
            <a:endParaRPr sz="3600" dirty="0"/>
          </a:p>
        </p:txBody>
      </p:sp>
      <p:sp>
        <p:nvSpPr>
          <p:cNvPr id="176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6DF80ED-C4C5-A073-9C03-D91A10519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6500" y="4248504"/>
            <a:ext cx="19350028" cy="825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16018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Load Balancer Implementation pl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180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Use the code we developed for the client health server implementation</a:t>
            </a:r>
          </a:p>
          <a:p>
            <a:r>
              <a:rPr lang="en-US" dirty="0"/>
              <a:t>Iterating over 1000 trials locally, we will collect a baseline of latency data</a:t>
            </a:r>
          </a:p>
          <a:p>
            <a:r>
              <a:rPr lang="en-US" dirty="0"/>
              <a:t>Make a replica set and use the Kubernetes default load balancer and record the latency data after 1000 more iterations</a:t>
            </a:r>
          </a:p>
          <a:p>
            <a:r>
              <a:rPr lang="en-US" dirty="0"/>
              <a:t>Using </a:t>
            </a:r>
            <a:r>
              <a:rPr lang="en-US" dirty="0" err="1"/>
              <a:t>Linkerd’s</a:t>
            </a:r>
            <a:r>
              <a:rPr lang="en-US" dirty="0"/>
              <a:t> Load Balancer we will be able to decrease latency and gather additional metrics after 1000 more iterations</a:t>
            </a:r>
            <a:endParaRPr dirty="0"/>
          </a:p>
        </p:txBody>
      </p:sp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Load Balancer Implementation pl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179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Kubernetes Load Balancer</a:t>
            </a:r>
            <a:endParaRPr dirty="0"/>
          </a:p>
        </p:txBody>
      </p:sp>
      <p:sp>
        <p:nvSpPr>
          <p:cNvPr id="180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Randomly picks a pod to receive message.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5FC7E6-9C9E-D983-B7C4-32B317363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0473" y="5017031"/>
            <a:ext cx="11994540" cy="869896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0ED7D0D-CAEE-796B-7FEB-51B679C271F8}"/>
              </a:ext>
            </a:extLst>
          </p:cNvPr>
          <p:cNvSpPr/>
          <p:nvPr/>
        </p:nvSpPr>
        <p:spPr>
          <a:xfrm>
            <a:off x="9758363" y="5557838"/>
            <a:ext cx="2971800" cy="48577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2493516749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Load Balancer Implementation pl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179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err="1"/>
              <a:t>Linkerd</a:t>
            </a:r>
            <a:r>
              <a:rPr lang="en-US" dirty="0"/>
              <a:t> Static Load Balancer</a:t>
            </a:r>
            <a:endParaRPr dirty="0"/>
          </a:p>
        </p:txBody>
      </p:sp>
      <p:sp>
        <p:nvSpPr>
          <p:cNvPr id="180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Pods receive traffic in an incremental order.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ADCCD5-0CCB-47F7-CEB8-E300A6988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962" y="5217564"/>
            <a:ext cx="12558088" cy="82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11717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Load Balancer Implementation pla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Implementation plans </a:t>
            </a:r>
          </a:p>
        </p:txBody>
      </p:sp>
      <p:sp>
        <p:nvSpPr>
          <p:cNvPr id="247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lide bullet text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Load Balancer Capabiliti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Load Balancer Capabilities </a:t>
            </a:r>
          </a:p>
        </p:txBody>
      </p:sp>
      <p:sp>
        <p:nvSpPr>
          <p:cNvPr id="251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2" name="Performance benefits - High load network scalability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Performance benefits - High load network scalability </a:t>
            </a:r>
          </a:p>
          <a:p>
            <a:r>
              <a:t>Hot swap images with no downtime seamlessly </a:t>
            </a:r>
          </a:p>
          <a:p>
            <a:r>
              <a:t>More robust system </a:t>
            </a:r>
          </a:p>
        </p:txBody>
      </p:sp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Expected conclus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Expected conclusions </a:t>
            </a:r>
          </a:p>
        </p:txBody>
      </p:sp>
      <p:sp>
        <p:nvSpPr>
          <p:cNvPr id="255" name="Slide Subtitl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6" name="A demo that will push to an ACR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 demo that will push to an ACR </a:t>
            </a:r>
          </a:p>
          <a:p>
            <a:r>
              <a:t>Configuring a load balancer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itle 3"/>
          <p:cNvSpPr txBox="1">
            <a:spLocks noGrp="1"/>
          </p:cNvSpPr>
          <p:nvPr>
            <p:ph type="title"/>
          </p:nvPr>
        </p:nvSpPr>
        <p:spPr>
          <a:xfrm>
            <a:off x="1261852" y="8455187"/>
            <a:ext cx="16809954" cy="2611001"/>
          </a:xfrm>
          <a:prstGeom prst="rect">
            <a:avLst/>
          </a:prstGeom>
        </p:spPr>
        <p:txBody>
          <a:bodyPr/>
          <a:lstStyle/>
          <a:p>
            <a:r>
              <a:t>Title Text Arial 40 pt</a:t>
            </a:r>
          </a:p>
        </p:txBody>
      </p:sp>
      <p:sp>
        <p:nvSpPr>
          <p:cNvPr id="212" name="Subtitle 4"/>
          <p:cNvSpPr txBox="1">
            <a:spLocks noGrp="1"/>
          </p:cNvSpPr>
          <p:nvPr>
            <p:ph type="body" sz="quarter" idx="1"/>
          </p:nvPr>
        </p:nvSpPr>
        <p:spPr>
          <a:xfrm>
            <a:off x="1261853" y="11532197"/>
            <a:ext cx="16809954" cy="1180503"/>
          </a:xfrm>
          <a:prstGeom prst="rect">
            <a:avLst/>
          </a:prstGeom>
        </p:spPr>
        <p:txBody>
          <a:bodyPr/>
          <a:lstStyle/>
          <a:p>
            <a:r>
              <a:t>Arial Subhead 16 pt</a:t>
            </a:r>
          </a:p>
        </p:txBody>
      </p:sp>
      <p:sp>
        <p:nvSpPr>
          <p:cNvPr id="213" name="Date Placeholder 2"/>
          <p:cNvSpPr txBox="1"/>
          <p:nvPr/>
        </p:nvSpPr>
        <p:spPr>
          <a:xfrm>
            <a:off x="20171249" y="935168"/>
            <a:ext cx="3295515" cy="528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tIns="91439" bIns="91439" anchor="ctr">
            <a:spAutoFit/>
          </a:bodyPr>
          <a:lstStyle>
            <a:lvl1pPr algn="r" defTabSz="914400">
              <a:defRPr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March 16, 2022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OL Team 2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>
            <a:normAutofit lnSpcReduction="10000"/>
          </a:bodyPr>
          <a:lstStyle/>
          <a:p>
            <a:r>
              <a:t>OL Team 2</a:t>
            </a:r>
          </a:p>
        </p:txBody>
      </p:sp>
      <p:sp>
        <p:nvSpPr>
          <p:cNvPr id="216" name="Automating Containerized Deployments with GitHub Actions Pipelines…"/>
          <p:cNvSpPr txBox="1">
            <a:spLocks noGrp="1"/>
          </p:cNvSpPr>
          <p:nvPr>
            <p:ph type="ctrTitle"/>
          </p:nvPr>
        </p:nvSpPr>
        <p:spPr>
          <a:xfrm>
            <a:off x="1206498" y="939912"/>
            <a:ext cx="21971004" cy="4648201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00000"/>
              </a:lnSpc>
              <a:defRPr sz="5000" spc="0">
                <a:solidFill>
                  <a:srgbClr val="0F0F0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Automating Containerized Deployments with GitHub Actions Pipelines</a:t>
            </a:r>
          </a:p>
          <a:p>
            <a:pPr defTabSz="457200">
              <a:lnSpc>
                <a:spcPct val="100000"/>
              </a:lnSpc>
              <a:defRPr sz="5000" spc="0">
                <a:solidFill>
                  <a:srgbClr val="0F0F0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defTabSz="457200">
              <a:lnSpc>
                <a:spcPct val="100000"/>
              </a:lnSpc>
              <a:defRPr sz="5000" spc="0">
                <a:solidFill>
                  <a:srgbClr val="0F0F0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Load balancer implementation - Utilities </a:t>
            </a:r>
          </a:p>
        </p:txBody>
      </p:sp>
      <p:sp>
        <p:nvSpPr>
          <p:cNvPr id="217" name="Marcus Hilliard, David Maples, Adam Gibbons…"/>
          <p:cNvSpPr txBox="1">
            <a:spLocks noGrp="1"/>
          </p:cNvSpPr>
          <p:nvPr>
            <p:ph type="subTitle" sz="quarter" idx="1"/>
          </p:nvPr>
        </p:nvSpPr>
        <p:spPr>
          <a:xfrm>
            <a:off x="1206500" y="8174332"/>
            <a:ext cx="21971000" cy="1905001"/>
          </a:xfrm>
          <a:prstGeom prst="rect">
            <a:avLst/>
          </a:prstGeom>
        </p:spPr>
        <p:txBody>
          <a:bodyPr/>
          <a:lstStyle/>
          <a:p>
            <a:pPr>
              <a:defRPr sz="4200"/>
            </a:pPr>
            <a:r>
              <a:t>Marcus Hilliard, David Maples, Adam Gibbons</a:t>
            </a:r>
          </a:p>
          <a:p>
            <a:pPr>
              <a:defRPr sz="4200"/>
            </a:pPr>
            <a:r>
              <a:t>ECE-4383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roject Goal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Project Goals</a:t>
            </a:r>
          </a:p>
        </p:txBody>
      </p:sp>
      <p:sp>
        <p:nvSpPr>
          <p:cNvPr id="220" name="Implement and showcase the purpose and utility of a load balancer for traffic distribution…"/>
          <p:cNvSpPr txBox="1">
            <a:spLocks noGrp="1"/>
          </p:cNvSpPr>
          <p:nvPr>
            <p:ph type="body" idx="1"/>
          </p:nvPr>
        </p:nvSpPr>
        <p:spPr>
          <a:xfrm>
            <a:off x="1206500" y="3767557"/>
            <a:ext cx="21971000" cy="8256012"/>
          </a:xfrm>
          <a:prstGeom prst="rect">
            <a:avLst/>
          </a:prstGeom>
        </p:spPr>
        <p:txBody>
          <a:bodyPr/>
          <a:lstStyle/>
          <a:p>
            <a:pPr marL="609599" indent="-609599">
              <a:defRPr sz="4300"/>
            </a:pPr>
            <a:endParaRPr/>
          </a:p>
          <a:p>
            <a:pPr marL="609599" indent="-609599">
              <a:defRPr sz="4300"/>
            </a:pPr>
            <a:r>
              <a:t>Implement and showcase the purpose and utility of a load balancer for traffic distribution </a:t>
            </a:r>
          </a:p>
          <a:p>
            <a:pPr marL="609599" indent="-609599">
              <a:defRPr sz="4300"/>
            </a:pPr>
            <a:r>
              <a:t>Automate building and deploying procedures using GitHub Actions, pushing the pipeline-created image to a container registry.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Automating deployments with container registries &amp; action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1779987">
              <a:defRPr sz="6205" spc="-124"/>
            </a:lvl1pPr>
          </a:lstStyle>
          <a:p>
            <a:r>
              <a:t>Automating deployments with container registries &amp; actions </a:t>
            </a:r>
          </a:p>
        </p:txBody>
      </p:sp>
      <p:sp>
        <p:nvSpPr>
          <p:cNvPr id="223" name="A dev pushes code to the targeted repository, the devs contribution is then merged into the main branch after PR…"/>
          <p:cNvSpPr txBox="1">
            <a:spLocks noGrp="1"/>
          </p:cNvSpPr>
          <p:nvPr>
            <p:ph type="body" idx="1"/>
          </p:nvPr>
        </p:nvSpPr>
        <p:spPr>
          <a:xfrm>
            <a:off x="1206500" y="3744167"/>
            <a:ext cx="21971000" cy="8760349"/>
          </a:xfrm>
          <a:prstGeom prst="rect">
            <a:avLst/>
          </a:prstGeom>
        </p:spPr>
        <p:txBody>
          <a:bodyPr/>
          <a:lstStyle/>
          <a:p>
            <a:r>
              <a:t>A dev pushes code to the targeted repository, the devs contribution is then merged into the main branch after PR </a:t>
            </a:r>
          </a:p>
          <a:p>
            <a:r>
              <a:t>After merging a pipeline build is kicked off where the code will be built, tested, and an image will be deployed to a container registry</a:t>
            </a:r>
          </a:p>
          <a:p>
            <a:r>
              <a:t>The cluster will pick up the latest version of the image from the container registry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What is CICD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CICD?</a:t>
            </a:r>
          </a:p>
        </p:txBody>
      </p:sp>
      <p:sp>
        <p:nvSpPr>
          <p:cNvPr id="226" name="Continuous integration…"/>
          <p:cNvSpPr txBox="1">
            <a:spLocks noGrp="1"/>
          </p:cNvSpPr>
          <p:nvPr>
            <p:ph type="body" sz="quarter" idx="1"/>
          </p:nvPr>
        </p:nvSpPr>
        <p:spPr>
          <a:xfrm>
            <a:off x="1088016" y="3940446"/>
            <a:ext cx="7399787" cy="8375607"/>
          </a:xfrm>
          <a:prstGeom prst="rect">
            <a:avLst/>
          </a:prstGeom>
        </p:spPr>
        <p:txBody>
          <a:bodyPr/>
          <a:lstStyle/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integration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Automatically integrating new code changes 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testing 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Automated unit testing to fail fast</a:t>
            </a:r>
          </a:p>
          <a:p>
            <a:pPr marL="530352" indent="-530352" defTabSz="2121354">
              <a:spcBef>
                <a:spcPts val="3900"/>
              </a:spcBef>
              <a:defRPr sz="4176"/>
            </a:pPr>
            <a:r>
              <a:t>Continuous delivery</a:t>
            </a:r>
          </a:p>
          <a:p>
            <a:pPr marL="1060704" lvl="1" indent="-530352" defTabSz="2121354">
              <a:spcBef>
                <a:spcPts val="3900"/>
              </a:spcBef>
              <a:defRPr sz="4176"/>
            </a:pPr>
            <a:r>
              <a:t>Automatically deploying built and tested code changes</a:t>
            </a:r>
          </a:p>
        </p:txBody>
      </p:sp>
      <p:pic>
        <p:nvPicPr>
          <p:cNvPr id="22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5053" y="5747512"/>
            <a:ext cx="13822624" cy="34058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ithub Actions Pipelines an overview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Github Actions Pipelines an overview </a:t>
            </a:r>
          </a:p>
        </p:txBody>
      </p:sp>
      <p:sp>
        <p:nvSpPr>
          <p:cNvPr id="230" name="GitHub Actions serves as an integrated CICD automation platform within the GitHub ecosystem.…"/>
          <p:cNvSpPr txBox="1">
            <a:spLocks noGrp="1"/>
          </p:cNvSpPr>
          <p:nvPr>
            <p:ph type="body" idx="1"/>
          </p:nvPr>
        </p:nvSpPr>
        <p:spPr>
          <a:xfrm>
            <a:off x="1206500" y="3756795"/>
            <a:ext cx="21971000" cy="8747721"/>
          </a:xfrm>
          <a:prstGeom prst="rect">
            <a:avLst/>
          </a:prstGeom>
        </p:spPr>
        <p:txBody>
          <a:bodyPr/>
          <a:lstStyle/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Helvetica"/>
                <a:ea typeface="Helvetica"/>
                <a:cs typeface="Helvetica"/>
                <a:sym typeface="Helvetica"/>
              </a:defRPr>
            </a:pPr>
            <a:r>
              <a:t>GitHub Actions serves as an integrated CICD automation platform within the GitHub ecosystem.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Helvetica"/>
                <a:ea typeface="Helvetica"/>
                <a:cs typeface="Helvetica"/>
                <a:sym typeface="Helvetica"/>
              </a:defRPr>
            </a:pPr>
            <a:r>
              <a:t>It enables the automatic building, testing, and deployment of code stored within a repository.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Helvetica"/>
                <a:ea typeface="Helvetica"/>
                <a:cs typeface="Helvetica"/>
                <a:sym typeface="Helvetica"/>
              </a:defRPr>
            </a:pPr>
            <a:r>
              <a:t>The platform includes the capability to build code into an image and deploy it seamlessly to a Kubernetes cluster.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600">
                <a:latin typeface="Helvetica"/>
                <a:ea typeface="Helvetica"/>
                <a:cs typeface="Helvetica"/>
                <a:sym typeface="Helvetica"/>
              </a:defRPr>
            </a:pPr>
            <a:r>
              <a:t>Setting up GitHub Actions for CICD is relatively straightforward.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Why use a pipelin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Why use a pipeline?</a:t>
            </a:r>
          </a:p>
        </p:txBody>
      </p:sp>
      <p:sp>
        <p:nvSpPr>
          <p:cNvPr id="233" name="Automation Streamlines Development: Automates intricate command-line inputs, simplifying code development for increased efficiency.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Automation Streamlines Development:</a:t>
            </a:r>
            <a:r>
              <a:t> Automates intricate command-line inputs, simplifying code development for increased efficiency.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Error Reduction in Code Processes:</a:t>
            </a:r>
            <a:r>
              <a:t> Reduces labor and error risks in building, testing, and deploying code changes systematically.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Accelerates Development:</a:t>
            </a:r>
            <a:r>
              <a:t> Team members consistently integrate and test code, receiving immediate feedback for streamlined development.</a:t>
            </a:r>
          </a:p>
          <a:p>
            <a:pPr marL="457199" indent="-317499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Font typeface="Times-Roman"/>
              <a:defRPr sz="47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Detailed Error Logs in Pipeline:</a:t>
            </a:r>
            <a:r>
              <a:t> Provides thorough feedback and logs, pinpointing potential errors throughout the build and deployment processes.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What is a container registry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a container registry?</a:t>
            </a:r>
          </a:p>
        </p:txBody>
      </p:sp>
      <p:sp>
        <p:nvSpPr>
          <p:cNvPr id="236" name="Centralized Repository: Stores and manages container images, acting as a centralized location for distribution.…"/>
          <p:cNvSpPr txBox="1">
            <a:spLocks noGrp="1"/>
          </p:cNvSpPr>
          <p:nvPr>
            <p:ph type="body" sz="half" idx="1"/>
          </p:nvPr>
        </p:nvSpPr>
        <p:spPr>
          <a:xfrm>
            <a:off x="1206499" y="4248504"/>
            <a:ext cx="11846603" cy="8256012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Centralized Repository:</a:t>
            </a:r>
            <a:r>
              <a:t> Stores and manages container images, acting as a centralized location for distribution.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Version Control:</a:t>
            </a:r>
            <a:r>
              <a:t> Tracks and organizes different versions of container images, facilitating version control and rollback.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Access Control:</a:t>
            </a:r>
            <a:r>
              <a:t> Implements security measures to control and restrict access to container images based on permissions.</a:t>
            </a:r>
            <a:br/>
            <a:endParaRPr/>
          </a:p>
          <a:p>
            <a:pPr marL="457200" indent="-317500" defTabSz="457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100000"/>
              <a:buFont typeface="Times-Roman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Integration:</a:t>
            </a:r>
            <a:r>
              <a:t> Integrates with other CICD tools, streamlining deployment and management of containerized applications.</a:t>
            </a:r>
            <a:br/>
            <a:endParaRPr/>
          </a:p>
        </p:txBody>
      </p:sp>
      <p:pic>
        <p:nvPicPr>
          <p:cNvPr id="237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8944" y="4308940"/>
            <a:ext cx="7391401" cy="6032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648</Words>
  <Application>Microsoft Office PowerPoint</Application>
  <PresentationFormat>Custom</PresentationFormat>
  <Paragraphs>70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Helvetica</vt:lpstr>
      <vt:lpstr>Helvetica Neue</vt:lpstr>
      <vt:lpstr>Helvetica Neue Medium</vt:lpstr>
      <vt:lpstr>Times-Roman</vt:lpstr>
      <vt:lpstr>21_BasicWhite</vt:lpstr>
      <vt:lpstr>Title Text Arial 40 pt</vt:lpstr>
      <vt:lpstr>Title Text Arial 40 pt</vt:lpstr>
      <vt:lpstr>Automating Containerized Deployments with GitHub Actions Pipelines  Load balancer implementation - Utilities </vt:lpstr>
      <vt:lpstr>Project Goals</vt:lpstr>
      <vt:lpstr>Automating deployments with container registries &amp; actions </vt:lpstr>
      <vt:lpstr>What is CICD?</vt:lpstr>
      <vt:lpstr>Github Actions Pipelines an overview </vt:lpstr>
      <vt:lpstr>Why use a pipeline?</vt:lpstr>
      <vt:lpstr>What is a container registry?</vt:lpstr>
      <vt:lpstr>Putting it all together </vt:lpstr>
      <vt:lpstr>Load balancer Overview</vt:lpstr>
      <vt:lpstr>Inherent Difficulties With Overloaded Servers</vt:lpstr>
      <vt:lpstr>The Solution</vt:lpstr>
      <vt:lpstr>Load Balancer Implementation plans </vt:lpstr>
      <vt:lpstr>Load Balancer Implementation plans </vt:lpstr>
      <vt:lpstr>Load Balancer Implementation plans </vt:lpstr>
      <vt:lpstr>Load Balancer Implementation plans </vt:lpstr>
      <vt:lpstr>Load Balancer Capabilities </vt:lpstr>
      <vt:lpstr>Expected conclusions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Text Arial 40 pt</dc:title>
  <cp:lastModifiedBy>Adam Gibbons</cp:lastModifiedBy>
  <cp:revision>1</cp:revision>
  <dcterms:modified xsi:type="dcterms:W3CDTF">2023-11-22T01:47:26Z</dcterms:modified>
</cp:coreProperties>
</file>